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theme/theme2.xml" Type="http://schemas.openxmlformats.org/officeDocument/2006/relationships/theme" Id="rId1"/><Relationship Target="slides/slide8.xml" Type="http://schemas.openxmlformats.org/officeDocument/2006/relationships/slide" Id="rId13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4"/><Relationship Target="../media/image17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4"/><Relationship Target="../media/image00.jpg" Type="http://schemas.openxmlformats.org/officeDocument/2006/relationships/image" Id="rId3"/><Relationship Target="../media/image03.png" Type="http://schemas.openxmlformats.org/officeDocument/2006/relationships/image" Id="rId6"/><Relationship Target="../media/image01.jpg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4"/><Relationship Target="../media/image11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08.png" Type="http://schemas.openxmlformats.org/officeDocument/2006/relationships/image" Id="rId3"/><Relationship Target="../media/image12.png" Type="http://schemas.openxmlformats.org/officeDocument/2006/relationships/image" Id="rId6"/><Relationship Target="../media/image13.png" Type="http://schemas.openxmlformats.org/officeDocument/2006/relationships/image" Id="rId5"/><Relationship Target="../media/image16.png" Type="http://schemas.openxmlformats.org/officeDocument/2006/relationships/image" Id="rId7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2213067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Clr>
                <a:schemeClr val="dk1"/>
              </a:buClr>
              <a:buSzPct val="45833"/>
              <a:buFont typeface="Arial"/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Mapping Happiness and Frustration Index on top of the world map through tweets</a:t>
            </a:r>
          </a:p>
          <a:p>
            <a:r>
              <a:t/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3372878" x="7452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buClr>
                <a:schemeClr val="dk1"/>
              </a:buClr>
              <a:buSzPct val="91666"/>
              <a:buFont typeface="Arial"/>
              <a:buNone/>
            </a:pPr>
            <a:r>
              <a:rPr b="1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Chandra Prakash Khatri*         M.Karthikeyan</a:t>
            </a:r>
            <a:r>
              <a:rPr b="1" baseline="30000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#</a:t>
            </a:r>
            <a:r>
              <a:rPr b="1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       Raja V Palanisamy*</a:t>
            </a:r>
          </a:p>
          <a:p>
            <a:r>
              <a:t/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91666"/>
              <a:buFont typeface="Arial"/>
              <a:buNone/>
            </a:pPr>
            <a:r>
              <a:rPr b="1" baseline="30000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*</a:t>
            </a:r>
            <a:r>
              <a:rPr b="1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College of Computing, Georgia Institute of Technology</a:t>
            </a:r>
            <a:r>
              <a:rPr b="1" baseline="30000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#</a:t>
            </a:r>
            <a:r>
              <a:rPr b="1" sz="12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Bioinformatics, School of Biology, Georgia Institute of Technology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1855375" cx="23755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POINTS TO IMPROVE UPON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
</a:t>
            </a:r>
          </a:p>
          <a:p>
            <a:pPr rtl="0" lvl="0"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1.  Sarcasm …..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2.Visualization is binary  -  Index gradient not yet mapped to a corresponding     color gradient 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3.Sentiment analysis for non english languages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5" name="Shape 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67825" x="0"/>
            <a:ext cy="4260675" cx="4388649"/>
          </a:xfrm>
          <a:prstGeom prst="rect">
            <a:avLst/>
          </a:prstGeom>
        </p:spPr>
      </p:pic>
      <p:pic>
        <p:nvPicPr>
          <p:cNvPr id="106" name="Shape 10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767825" x="4388650"/>
            <a:ext cy="4260675" cx="4755350"/>
          </a:xfrm>
          <a:prstGeom prst="rect">
            <a:avLst/>
          </a:prstGeom>
        </p:spPr>
      </p:pic>
      <p:sp>
        <p:nvSpPr>
          <p:cNvPr id="107" name="Shape 107"/>
          <p:cNvSpPr txBox="1"/>
          <p:nvPr/>
        </p:nvSpPr>
        <p:spPr>
          <a:xfrm>
            <a:off y="164500" x="109675"/>
            <a:ext cy="460500" cx="8674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y="88775" x="193975"/>
            <a:ext cy="730499" cx="27377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INTRODUCTION</a:t>
            </a:r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1222675" x="4933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
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44400" x="782050"/>
            <a:ext cy="1816375" cx="242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144412" x="5269850"/>
            <a:ext cy="1741599" cx="26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285900" x="5269837"/>
            <a:ext cy="1816375" cx="27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285900" x="599539"/>
            <a:ext cy="1816374" cx="2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y="1633275" x="3221450"/>
            <a:ext cy="108300" cx="20483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7" name="Shape 37"/>
          <p:cNvSpPr/>
          <p:nvPr/>
        </p:nvSpPr>
        <p:spPr>
          <a:xfrm>
            <a:off y="4096750" x="3386375"/>
            <a:ext cy="108300" cx="188339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8" name="Shape 38"/>
          <p:cNvSpPr/>
          <p:nvPr/>
        </p:nvSpPr>
        <p:spPr>
          <a:xfrm>
            <a:off y="2887575" x="6497050"/>
            <a:ext cy="398399" cx="1172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buNone/>
            </a:pPr>
            <a:r>
              <a:rPr lang="en">
                <a:solidFill>
                  <a:srgbClr val="990000"/>
                </a:solidFill>
              </a:rPr>
              <a:t>
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44" name="Shape 44"/>
          <p:cNvSpPr txBox="1"/>
          <p:nvPr/>
        </p:nvSpPr>
        <p:spPr>
          <a:xfrm>
            <a:off y="211725" x="811625"/>
            <a:ext cy="536100" cx="5107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MOTIVATION  #OSCARS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62674" x="1327359"/>
            <a:ext cy="3600649" cx="639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27925" x="632675"/>
            <a:ext cy="616500" cx="3786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b="0" sz="2400" lang="en">
                <a:latin typeface="Oxygen"/>
                <a:ea typeface="Oxygen"/>
                <a:cs typeface="Oxygen"/>
                <a:sym typeface="Oxygen"/>
              </a:rPr>
              <a:t>MOTIVATION  #OSCARS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921225" x="457200"/>
            <a:ext cy="4004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buNone/>
            </a:pPr>
            <a:r>
              <a:rPr sz="1400" lang="en">
                <a:latin typeface="Oxygen"/>
                <a:ea typeface="Oxygen"/>
                <a:cs typeface="Oxygen"/>
                <a:sym typeface="Oxygen"/>
              </a:rPr>
              <a:t>         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78800" x="978800"/>
            <a:ext cy="3400525" cx="702054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52450" x="161075"/>
            <a:ext cy="758999" cx="48398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PROJECT FLOWCHART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421225" x="961675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
</a:t>
            </a:r>
          </a:p>
          <a:p>
            <a:r>
              <a:t/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64050" x="768275"/>
            <a:ext cy="3560899" cx="74910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y="85325" x="215925"/>
            <a:ext cy="835800" cx="57389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DATA EXTRACTION AND DATA MINING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921125" x="26425"/>
            <a:ext cy="3725699" cx="6776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chemeClr val="dk1"/>
              </a:buClr>
              <a:buSzPct val="214285"/>
              <a:buFont typeface="Arial"/>
              <a:buChar char="•"/>
            </a:pPr>
            <a:r>
              <a:rPr sz="1400" lang="en">
                <a:latin typeface="Oxygen"/>
                <a:ea typeface="Oxygen"/>
                <a:cs typeface="Oxygen"/>
                <a:sym typeface="Oxygen"/>
              </a:rPr>
              <a:t>
</a:t>
            </a:r>
            <a:r>
              <a:rPr sz="1800" lang="en">
                <a:latin typeface="Oxygen"/>
                <a:ea typeface="Oxygen"/>
                <a:cs typeface="Oxygen"/>
                <a:sym typeface="Oxygen"/>
              </a:rPr>
              <a:t>Tweepy Search API			</a:t>
            </a:r>
          </a:p>
          <a:p>
            <a:pPr rtl="0" lvl="0" indent="-3429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Extract Based on Location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307900" x="157225"/>
            <a:ext cy="2517599" cx="6208049"/>
          </a:xfrm>
          <a:prstGeom prst="rect">
            <a:avLst/>
          </a:prstGeom>
        </p:spPr>
      </p:pic>
      <p:sp>
        <p:nvSpPr>
          <p:cNvPr id="67" name="Shape 67"/>
          <p:cNvSpPr txBox="1"/>
          <p:nvPr/>
        </p:nvSpPr>
        <p:spPr>
          <a:xfrm>
            <a:off y="1119275" x="3404425"/>
            <a:ext cy="604499" cx="3398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Clean the data</a:t>
            </a:r>
          </a:p>
          <a:p>
            <a:pPr rtl="0" lvl="0" indent="-342900" marL="4572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Tokenize tweets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y="1162500" x="6722750"/>
            <a:ext cy="3662999" cx="2171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   </a:t>
            </a:r>
            <a:r>
              <a:rPr sz="18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Tweetistics</a:t>
            </a:r>
          </a:p>
          <a:p>
            <a:r>
              <a:t/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Oxygen"/>
              <a:buChar char="➢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645,750,000 </a:t>
            </a: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users</a:t>
            </a:r>
          </a:p>
          <a:p>
            <a:r>
              <a:t/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Oxygen"/>
              <a:buChar char="➢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2.1 billion tweets per day</a:t>
            </a:r>
          </a:p>
          <a:p>
            <a:r>
              <a:t/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Oxygen"/>
              <a:buChar char="➢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9100 tweets per second</a:t>
            </a:r>
          </a:p>
          <a:p>
            <a:r>
              <a:t/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Oxygen"/>
              <a:buChar char="➢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2-3% tweets geotagged</a:t>
            </a:r>
          </a:p>
          <a:p>
            <a:r>
              <a:t/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Oxygen"/>
              <a:buChar char="➢"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Data Input rate             </a:t>
            </a:r>
            <a:r>
              <a:rPr b="1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273 tweets per second</a:t>
            </a:r>
          </a:p>
          <a:p>
            <a:pPr>
              <a:buNone/>
            </a:pPr>
            <a:b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</a:b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789524" x="8227975"/>
            <a:ext cy="835800" cx="835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y="186425" x="281750"/>
            <a:ext cy="570299" cx="28328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DATA ANALYTICS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877350" x="281750"/>
            <a:ext cy="4048499" cx="840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400" lang="en"/>
              <a:t>
</a:t>
            </a:r>
          </a:p>
          <a:p>
            <a:r>
              <a:t/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/>
              <a:t>Word Sentiment DB</a:t>
            </a:r>
          </a:p>
          <a:p>
            <a:pPr rtl="0" lvl="0" indent="457200">
              <a:buNone/>
            </a:pPr>
            <a:r>
              <a:rPr sz="2000" lang="en"/>
              <a:t>(Stanford,Harvard)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/>
              <a:t>Normalizing “Sent” vals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/>
              <a:t>API to match weights in</a:t>
            </a:r>
          </a:p>
          <a:p>
            <a:pPr rtl="0" lvl="0" indent="0" marL="457200">
              <a:buNone/>
            </a:pPr>
            <a:r>
              <a:rPr sz="2000" lang="en"/>
              <a:t>real-time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78625" x="3748325"/>
            <a:ext cy="3588850" cx="51933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249850" x="215925"/>
            <a:ext cy="671400" cx="3260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VISUAL ANALYTICS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02042" x="259800"/>
            <a:ext cy="535307" cx="701899"/>
          </a:xfrm>
          <a:prstGeom prst="rect">
            <a:avLst/>
          </a:prstGeom>
        </p:spPr>
      </p:pic>
      <p:sp>
        <p:nvSpPr>
          <p:cNvPr id="83" name="Shape 83"/>
          <p:cNvSpPr txBox="1"/>
          <p:nvPr/>
        </p:nvSpPr>
        <p:spPr>
          <a:xfrm>
            <a:off y="1686550" x="1110200"/>
            <a:ext cy="816599" cx="2892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“Frustration”  Red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818750" x="4839350"/>
            <a:ext cy="701900" cx="701900"/>
          </a:xfrm>
          <a:prstGeom prst="rect">
            <a:avLst/>
          </a:prstGeom>
        </p:spPr>
      </p:pic>
      <p:sp>
        <p:nvSpPr>
          <p:cNvPr id="85" name="Shape 85"/>
          <p:cNvSpPr txBox="1"/>
          <p:nvPr/>
        </p:nvSpPr>
        <p:spPr>
          <a:xfrm>
            <a:off y="1936900" x="5615075"/>
            <a:ext cy="465600" cx="28107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1800"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“Happy”    Yellow 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565125" x="4584175"/>
            <a:ext cy="2632074" cx="4559824"/>
          </a:xfrm>
          <a:prstGeom prst="rect">
            <a:avLst/>
          </a:prstGeom>
        </p:spPr>
      </p:pic>
      <p:pic>
        <p:nvPicPr>
          <p:cNvPr id="87" name="Shape 8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565125" x="0"/>
            <a:ext cy="2578374" cx="4584174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1686550" x="8020975"/>
            <a:ext cy="701900" cx="112303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5" x="457200"/>
            <a:ext cy="791999" cx="3162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>
                <a:latin typeface="Oxygen"/>
                <a:ea typeface="Oxygen"/>
                <a:cs typeface="Oxygen"/>
                <a:sym typeface="Oxygen"/>
              </a:rPr>
              <a:t>IN SUMMARY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Built a real time visualization tool to visualize “happy” and “frustration” tweets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42900" marL="457200">
              <a:lnSpc>
                <a:spcPct val="115000"/>
              </a:lnSpc>
              <a:buClr>
                <a:schemeClr val="dk1"/>
              </a:buClr>
              <a:buSzPct val="100000"/>
              <a:buFont typeface="Oxygen"/>
              <a:buChar char="★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Extensive database of keywords for sentiments</a:t>
            </a:r>
          </a:p>
          <a:p>
            <a:pPr rtl="0" lvl="0" indent="-342900" marL="457200">
              <a:lnSpc>
                <a:spcPct val="115000"/>
              </a:lnSpc>
              <a:buClr>
                <a:schemeClr val="dk1"/>
              </a:buClr>
              <a:buSzPct val="100000"/>
              <a:buFont typeface="Oxygen"/>
              <a:buChar char="★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Sentiment scores for emoticons ! :)</a:t>
            </a:r>
          </a:p>
          <a:p>
            <a:pPr rtl="0" lvl="0" indent="-342900" marL="457200">
              <a:lnSpc>
                <a:spcPct val="115000"/>
              </a:lnSpc>
              <a:buClr>
                <a:schemeClr val="dk1"/>
              </a:buClr>
              <a:buSzPct val="100000"/>
              <a:buFont typeface="Oxygen"/>
              <a:buChar char="★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Location based ‘sentiment mapping’</a:t>
            </a:r>
          </a:p>
          <a:p>
            <a:pPr rtl="0" lvl="0" indent="-342900" marL="457200">
              <a:lnSpc>
                <a:spcPct val="115000"/>
              </a:lnSpc>
              <a:buClr>
                <a:schemeClr val="dk1"/>
              </a:buClr>
              <a:buSzPct val="100000"/>
              <a:buFont typeface="Oxygen"/>
              <a:buChar char="★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Dynamic visualization</a:t>
            </a:r>
          </a:p>
          <a:p>
            <a:pPr rtl="0" lvl="0" indent="-342900" marL="457200">
              <a:lnSpc>
                <a:spcPct val="115000"/>
              </a:lnSpc>
              <a:buClr>
                <a:schemeClr val="dk1"/>
              </a:buClr>
              <a:buSzPct val="100000"/>
              <a:buFont typeface="Oxygen"/>
              <a:buChar char="★"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Real time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sz="1800" lang="en">
                <a:latin typeface="Oxygen"/>
                <a:ea typeface="Oxygen"/>
                <a:cs typeface="Oxygen"/>
                <a:sym typeface="Oxygen"/>
              </a:rPr>
              <a:t>Existing applications like Sentiment Viz lack a dynamic approach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